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65" r:id="rId3"/>
    <p:sldId id="258" r:id="rId4"/>
    <p:sldId id="262" r:id="rId5"/>
    <p:sldId id="259" r:id="rId6"/>
    <p:sldId id="260" r:id="rId7"/>
    <p:sldId id="266" r:id="rId8"/>
    <p:sldId id="261" r:id="rId9"/>
    <p:sldId id="267" r:id="rId10"/>
    <p:sldId id="264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90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B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F1B516-0501-40B8-9999-18F5BA56DCA2}" type="datetimeFigureOut">
              <a:rPr lang="es-BO" smtClean="0"/>
              <a:t>25/5/2022</a:t>
            </a:fld>
            <a:endParaRPr lang="es-B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B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B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5401B0-C607-455D-BD0C-619869E05845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494874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6FFE1-D2CE-49A3-B3DB-8FE5401A1A9F}" type="datetime1">
              <a:rPr lang="es-BO" smtClean="0"/>
              <a:t>25/5/2022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2F57-B3F3-4B9C-9BD2-E8B5C7897175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283935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41020-D944-4B48-958F-8CC47768D57F}" type="datetime1">
              <a:rPr lang="es-BO" smtClean="0"/>
              <a:t>25/5/2022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2F57-B3F3-4B9C-9BD2-E8B5C7897175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012107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96C7E-4F5A-457E-8663-730ACA773005}" type="datetime1">
              <a:rPr lang="es-BO" smtClean="0"/>
              <a:t>25/5/2022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2F57-B3F3-4B9C-9BD2-E8B5C7897175}" type="slidenum">
              <a:rPr lang="es-BO" smtClean="0"/>
              <a:t>‹Nº›</a:t>
            </a:fld>
            <a:endParaRPr lang="es-BO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29394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623E-314C-484C-87E2-C3188661C93E}" type="datetime1">
              <a:rPr lang="es-BO" smtClean="0"/>
              <a:t>25/5/2022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2F57-B3F3-4B9C-9BD2-E8B5C7897175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3127964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E05AA-EC72-4000-8CFB-FA63E9964804}" type="datetime1">
              <a:rPr lang="es-BO" smtClean="0"/>
              <a:t>25/5/2022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2F57-B3F3-4B9C-9BD2-E8B5C7897175}" type="slidenum">
              <a:rPr lang="es-BO" smtClean="0"/>
              <a:t>‹Nº›</a:t>
            </a:fld>
            <a:endParaRPr lang="es-B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26089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0501-39BD-4460-B0C3-2A98B68E0DC6}" type="datetime1">
              <a:rPr lang="es-BO" smtClean="0"/>
              <a:t>25/5/2022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2F57-B3F3-4B9C-9BD2-E8B5C7897175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835642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D4FA-8EB7-4AC8-86A0-FBF3F739821A}" type="datetime1">
              <a:rPr lang="es-BO" smtClean="0"/>
              <a:t>25/5/2022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2F57-B3F3-4B9C-9BD2-E8B5C7897175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7172398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64FC3-AF64-4B4E-BCB8-8926A5931AC4}" type="datetime1">
              <a:rPr lang="es-BO" smtClean="0"/>
              <a:t>25/5/2022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2F57-B3F3-4B9C-9BD2-E8B5C7897175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792403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E16E4-AF5F-4798-83DE-D10D023F57F1}" type="datetime1">
              <a:rPr lang="es-BO" smtClean="0"/>
              <a:t>25/5/2022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2F57-B3F3-4B9C-9BD2-E8B5C7897175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177422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F285-E1E4-4EBC-99C8-A85F31B2D56B}" type="datetime1">
              <a:rPr lang="es-BO" smtClean="0"/>
              <a:t>25/5/2022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2F57-B3F3-4B9C-9BD2-E8B5C7897175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169279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BCA97-2E2D-445B-8DE8-39693DD2740F}" type="datetime1">
              <a:rPr lang="es-BO" smtClean="0"/>
              <a:t>25/5/2022</a:t>
            </a:fld>
            <a:endParaRPr lang="es-B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2F57-B3F3-4B9C-9BD2-E8B5C7897175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330698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26DC4-2D8F-4705-816E-A7E311925BF0}" type="datetime1">
              <a:rPr lang="es-BO" smtClean="0"/>
              <a:t>25/5/2022</a:t>
            </a:fld>
            <a:endParaRPr lang="es-B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2F57-B3F3-4B9C-9BD2-E8B5C7897175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90870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C6F8-4ABF-4DA5-AE47-E7C29164C7D1}" type="datetime1">
              <a:rPr lang="es-BO" smtClean="0"/>
              <a:t>25/5/2022</a:t>
            </a:fld>
            <a:endParaRPr lang="es-B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2F57-B3F3-4B9C-9BD2-E8B5C7897175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036738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92C61-A3E1-4B55-A1EA-EE9E97D44BE9}" type="datetime1">
              <a:rPr lang="es-BO" smtClean="0"/>
              <a:t>25/5/2022</a:t>
            </a:fld>
            <a:endParaRPr lang="es-B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2F57-B3F3-4B9C-9BD2-E8B5C7897175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423496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EC748-8034-4AA2-BAEC-24B4E1D571DD}" type="datetime1">
              <a:rPr lang="es-BO" smtClean="0"/>
              <a:t>25/5/2022</a:t>
            </a:fld>
            <a:endParaRPr lang="es-B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2F57-B3F3-4B9C-9BD2-E8B5C7897175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642476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46BE-3B33-4B99-82EE-CD7194BDF8E9}" type="datetime1">
              <a:rPr lang="es-BO" smtClean="0"/>
              <a:t>25/5/2022</a:t>
            </a:fld>
            <a:endParaRPr lang="es-B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2F57-B3F3-4B9C-9BD2-E8B5C7897175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4195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49A97-1ECF-40CA-AD8D-B9DE4265CFC2}" type="datetime1">
              <a:rPr lang="es-BO" smtClean="0"/>
              <a:t>25/5/2022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BF42F57-B3F3-4B9C-9BD2-E8B5C7897175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521633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laguilar@aru.org.bo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docs.google.com/spreadsheets/d/1ABvXPcMlRK3To7RCglDPvaG0KRE2H6Sh/edit?usp=sharing&amp;ouid=110523016416485981736&amp;rtpof=true&amp;sd=tru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366F2D-1ACB-6079-5FFA-0F7201C5D6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BO" dirty="0"/>
              <a:t>VISUALIZACIÓN BÁSICA DE DATOS</a:t>
            </a:r>
            <a:br>
              <a:rPr lang="es-BO" dirty="0"/>
            </a:br>
            <a:r>
              <a:rPr lang="es-BO" sz="3600" i="1" dirty="0"/>
              <a:t>Creación de un </a:t>
            </a:r>
            <a:r>
              <a:rPr lang="es-BO" sz="3600" i="1" dirty="0" err="1"/>
              <a:t>dashboard</a:t>
            </a:r>
            <a:r>
              <a:rPr lang="es-BO" sz="3600" i="1" dirty="0"/>
              <a:t> en Excel</a:t>
            </a:r>
            <a:endParaRPr lang="es-BO" i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B83BF30-C54E-D375-A8FD-18AD3E3664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b"/>
          <a:lstStyle/>
          <a:p>
            <a:r>
              <a:rPr lang="es-BO" b="1" dirty="0"/>
              <a:t>LUCILA AGUILAR CORRALES</a:t>
            </a: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8A1C3AA-A0A5-FBE3-E325-208A53B8E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BO" b="1" dirty="0"/>
              <a:t>Comentarios y/o sugerencias son bienvenidos a: </a:t>
            </a:r>
            <a:r>
              <a:rPr lang="es-BO" b="1" dirty="0">
                <a:hlinkClick r:id="rId2"/>
              </a:rPr>
              <a:t>laguilar@aru.org.bo</a:t>
            </a:r>
            <a:endParaRPr lang="es-BO" b="1" dirty="0"/>
          </a:p>
        </p:txBody>
      </p:sp>
    </p:spTree>
    <p:extLst>
      <p:ext uri="{BB962C8B-B14F-4D97-AF65-F5344CB8AC3E}">
        <p14:creationId xmlns:p14="http://schemas.microsoft.com/office/powerpoint/2010/main" val="5471821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8F29FA-CCA5-8F5B-721D-73F55EE27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BO" dirty="0"/>
              <a:t>Generación del </a:t>
            </a:r>
            <a:r>
              <a:rPr lang="es-BO" dirty="0" err="1"/>
              <a:t>dashboard</a:t>
            </a:r>
            <a:endParaRPr lang="es-B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DA53C0-B650-BF84-333D-ABDFB5FC4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48919"/>
            <a:ext cx="8596668" cy="4392444"/>
          </a:xfrm>
        </p:spPr>
        <p:txBody>
          <a:bodyPr/>
          <a:lstStyle/>
          <a:p>
            <a:pPr algn="just"/>
            <a:r>
              <a:rPr lang="es-BO" dirty="0"/>
              <a:t>Una vez generados todos los gráficos en la pestaña “Tablas Dinámicas” es momento de moverlos a la pestaña “</a:t>
            </a:r>
            <a:r>
              <a:rPr lang="es-BO" dirty="0" err="1"/>
              <a:t>Dashboard</a:t>
            </a:r>
            <a:r>
              <a:rPr lang="es-BO" dirty="0"/>
              <a:t>” y editarlos a gusto.</a:t>
            </a:r>
          </a:p>
          <a:p>
            <a:pPr algn="just"/>
            <a:r>
              <a:rPr lang="es-BO" dirty="0"/>
              <a:t>Finalmente, crear las </a:t>
            </a:r>
            <a:r>
              <a:rPr lang="es-BO" b="1" dirty="0"/>
              <a:t>segmentaciones</a:t>
            </a:r>
            <a:r>
              <a:rPr lang="es-BO" dirty="0"/>
              <a:t> o “</a:t>
            </a:r>
            <a:r>
              <a:rPr lang="es-BO" b="1" i="1" dirty="0" err="1"/>
              <a:t>slicers</a:t>
            </a:r>
            <a:r>
              <a:rPr lang="es-BO" dirty="0"/>
              <a:t>”. </a:t>
            </a:r>
            <a:r>
              <a:rPr lang="es-ES" dirty="0"/>
              <a:t>Estos elementos permitirán filtrar las tablas y gráficos dinámicos para hacer la gestión de datos en Excel.</a:t>
            </a:r>
            <a:endParaRPr lang="es-BO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46027B2-C5F0-A020-C6F5-90BE28889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2F57-B3F3-4B9C-9BD2-E8B5C7897175}" type="slidenum">
              <a:rPr lang="es-BO" smtClean="0"/>
              <a:t>10</a:t>
            </a:fld>
            <a:endParaRPr lang="es-BO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ACC85402-478F-A620-33F5-CCC885C54A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413" y="3214323"/>
            <a:ext cx="6456104" cy="3426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197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40B0AD-8406-DB9B-02D9-D411E3F4E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BO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0C06A40-8804-CD39-5BF9-D0BE7BEB422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s-BO" sz="1800" b="1" dirty="0"/>
              <a:t>¡GRACIAS POR SU ATENCIÓN!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9B0A6E2-6559-CF37-7A6B-23F08EC1E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2F57-B3F3-4B9C-9BD2-E8B5C7897175}" type="slidenum">
              <a:rPr lang="es-BO" smtClean="0"/>
              <a:t>11</a:t>
            </a:fld>
            <a:endParaRPr lang="es-BO"/>
          </a:p>
        </p:txBody>
      </p:sp>
      <p:pic>
        <p:nvPicPr>
          <p:cNvPr id="9" name="Marcador de posición de imagen 8">
            <a:extLst>
              <a:ext uri="{FF2B5EF4-FFF2-40B4-BE49-F238E27FC236}">
                <a16:creationId xmlns:a16="http://schemas.microsoft.com/office/drawing/2014/main" id="{E7CBBED4-94DE-C468-E80B-83D07C10724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3" b="-174"/>
          <a:stretch/>
        </p:blipFill>
        <p:spPr>
          <a:xfrm>
            <a:off x="2917999" y="378091"/>
            <a:ext cx="4573950" cy="4422509"/>
          </a:xfrm>
        </p:spPr>
      </p:pic>
    </p:spTree>
    <p:extLst>
      <p:ext uri="{BB962C8B-B14F-4D97-AF65-F5344CB8AC3E}">
        <p14:creationId xmlns:p14="http://schemas.microsoft.com/office/powerpoint/2010/main" val="321549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D895C2-7A36-8733-DAFA-C1B95AE58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BO" dirty="0"/>
              <a:t>Visualización </a:t>
            </a:r>
            <a:r>
              <a:rPr lang="es-BO"/>
              <a:t>de datos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F83441-1761-A2D2-FCB1-4687E9AD58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/>
            <a:r>
              <a:rPr lang="es-ES" b="0" i="0" dirty="0">
                <a:solidFill>
                  <a:srgbClr val="000000"/>
                </a:solidFill>
                <a:effectLst/>
                <a:latin typeface="avenir-light"/>
              </a:rPr>
              <a:t>La visualización de datos es la presentación de datos en formato ilustrado o gráfico.</a:t>
            </a:r>
          </a:p>
          <a:p>
            <a:pPr algn="just"/>
            <a:r>
              <a:rPr lang="es-ES" b="1" i="0" dirty="0">
                <a:solidFill>
                  <a:srgbClr val="000000"/>
                </a:solidFill>
                <a:effectLst/>
                <a:latin typeface="avenir-light"/>
              </a:rPr>
              <a:t>“Una imagen dice más que mil palabras” </a:t>
            </a:r>
            <a:r>
              <a:rPr lang="es-ES" b="0" i="0" dirty="0">
                <a:solidFill>
                  <a:srgbClr val="000000"/>
                </a:solidFill>
                <a:effectLst/>
                <a:latin typeface="avenir-light"/>
              </a:rPr>
              <a:t>– en especial cuando intenta hallar relaciones y entender sus datos, lo que podría incluir miles o incluso millones de variables.</a:t>
            </a:r>
          </a:p>
          <a:p>
            <a:pPr algn="just"/>
            <a:r>
              <a:rPr lang="es-BO" b="0" i="0" dirty="0">
                <a:solidFill>
                  <a:srgbClr val="000000"/>
                </a:solidFill>
                <a:effectLst/>
                <a:latin typeface="avenir-light"/>
              </a:rPr>
              <a:t>Permite a los tomadores de decisiones ver la analítica presentada de forma visual, de modo que conceptos difíciles sean captados con facilidad o identificar nuevos patrones. 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021F160-5FE7-15D5-62D9-95D59E3F5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2F57-B3F3-4B9C-9BD2-E8B5C7897175}" type="slidenum">
              <a:rPr lang="es-BO" smtClean="0"/>
              <a:t>2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123999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AEF54A-62D1-2F48-CECF-4FA651F4E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BO" dirty="0"/>
              <a:t>¿Qué es un </a:t>
            </a:r>
            <a:r>
              <a:rPr lang="es-BO" dirty="0" err="1"/>
              <a:t>dashboard</a:t>
            </a:r>
            <a:r>
              <a:rPr lang="es-BO" dirty="0"/>
              <a:t>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6BF40D-ACF6-024F-A444-A85084F2C0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/>
            <a:r>
              <a:rPr lang="es-BO" dirty="0"/>
              <a:t>También denominado “</a:t>
            </a:r>
            <a:r>
              <a:rPr lang="es-BO" b="1" dirty="0"/>
              <a:t>tablero o panel</a:t>
            </a:r>
            <a:r>
              <a:rPr lang="es-BO" dirty="0"/>
              <a:t>”, sirve para tener a la vista información relevante.</a:t>
            </a:r>
          </a:p>
          <a:p>
            <a:pPr algn="just"/>
            <a:r>
              <a:rPr lang="es-BO" dirty="0"/>
              <a:t>Importante para la visualización de datos pues sirve para optimizar la toma de decisiones.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3F2BE3C-11CA-5D53-1846-E5940C8FC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2F57-B3F3-4B9C-9BD2-E8B5C7897175}" type="slidenum">
              <a:rPr lang="es-BO" smtClean="0"/>
              <a:t>3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362530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5565C2-E43D-54F8-68F9-A512CE8DF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BO" dirty="0"/>
              <a:t>¿Qué es lo que haremos?</a:t>
            </a:r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F7D355C5-88E6-C223-D536-30864AD56E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4163" y="2160588"/>
            <a:ext cx="8403711" cy="3881437"/>
          </a:xfrm>
        </p:spPr>
      </p:pic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36F1E67-7D1C-8479-4458-850AA0584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2F57-B3F3-4B9C-9BD2-E8B5C7897175}" type="slidenum">
              <a:rPr lang="es-BO" smtClean="0"/>
              <a:t>4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777266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E33426-8720-35AE-8DBC-7C313BD31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BO" dirty="0"/>
              <a:t>¿Qué hojas son necesarias para la creación de un </a:t>
            </a:r>
            <a:r>
              <a:rPr lang="es-BO" dirty="0" err="1"/>
              <a:t>dashboard</a:t>
            </a:r>
            <a:r>
              <a:rPr lang="es-BO" dirty="0"/>
              <a:t> en Excel?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820DB3-5C3B-C042-5CE5-FCA89D1E0C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/>
            <a:endParaRPr lang="es-ES" dirty="0"/>
          </a:p>
          <a:p>
            <a:pPr algn="just"/>
            <a:r>
              <a:rPr lang="es-ES" dirty="0"/>
              <a:t>Es necesario crear 3 hojas en Excel para facilitar la actualización de la información en un futuro:</a:t>
            </a:r>
          </a:p>
          <a:p>
            <a:pPr marL="900113" algn="just">
              <a:buFont typeface="Wingdings" panose="05000000000000000000" pitchFamily="2" charset="2"/>
              <a:buChar char="v"/>
            </a:pPr>
            <a:r>
              <a:rPr lang="es-ES" dirty="0"/>
              <a:t>Datos</a:t>
            </a:r>
          </a:p>
          <a:p>
            <a:pPr marL="900113" algn="just">
              <a:buFont typeface="Wingdings" panose="05000000000000000000" pitchFamily="2" charset="2"/>
              <a:buChar char="v"/>
            </a:pPr>
            <a:r>
              <a:rPr lang="es-ES" dirty="0"/>
              <a:t>Tablas Dinámicas</a:t>
            </a:r>
          </a:p>
          <a:p>
            <a:pPr marL="900113" algn="just">
              <a:buFont typeface="Wingdings" panose="05000000000000000000" pitchFamily="2" charset="2"/>
              <a:buChar char="v"/>
            </a:pPr>
            <a:r>
              <a:rPr lang="es-ES" dirty="0" err="1"/>
              <a:t>Dashboard</a:t>
            </a:r>
            <a:endParaRPr lang="es-ES" dirty="0"/>
          </a:p>
          <a:p>
            <a:pPr marL="989013" algn="just">
              <a:buFont typeface="Wingdings" panose="05000000000000000000" pitchFamily="2" charset="2"/>
              <a:buChar char="v"/>
            </a:pPr>
            <a:endParaRPr lang="es-ES" dirty="0"/>
          </a:p>
          <a:p>
            <a:pPr marL="989013" algn="just">
              <a:buFont typeface="Wingdings" panose="05000000000000000000" pitchFamily="2" charset="2"/>
              <a:buChar char="v"/>
            </a:pPr>
            <a:endParaRPr lang="es-ES" dirty="0"/>
          </a:p>
          <a:p>
            <a:pPr marL="989013" algn="just">
              <a:buFont typeface="Wingdings" panose="05000000000000000000" pitchFamily="2" charset="2"/>
              <a:buChar char="v"/>
            </a:pPr>
            <a:endParaRPr lang="es-ES" dirty="0"/>
          </a:p>
          <a:p>
            <a:pPr marL="989013" algn="just">
              <a:buFont typeface="Wingdings" panose="05000000000000000000" pitchFamily="2" charset="2"/>
              <a:buChar char="v"/>
            </a:pPr>
            <a:endParaRPr lang="es-ES" dirty="0"/>
          </a:p>
          <a:p>
            <a:pPr marL="989013" algn="just">
              <a:buFont typeface="Wingdings" panose="05000000000000000000" pitchFamily="2" charset="2"/>
              <a:buChar char="v"/>
            </a:pPr>
            <a:endParaRPr lang="es-ES" dirty="0"/>
          </a:p>
          <a:p>
            <a:pPr marL="989013" algn="just">
              <a:buFont typeface="Wingdings" panose="05000000000000000000" pitchFamily="2" charset="2"/>
              <a:buChar char="v"/>
            </a:pPr>
            <a:endParaRPr lang="es-ES" dirty="0"/>
          </a:p>
          <a:p>
            <a:pPr marL="989013" algn="just">
              <a:buFont typeface="Wingdings" panose="05000000000000000000" pitchFamily="2" charset="2"/>
              <a:buChar char="v"/>
            </a:pPr>
            <a:endParaRPr lang="es-BO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B810935-10F9-4C13-3109-ADD340B1E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2F57-B3F3-4B9C-9BD2-E8B5C7897175}" type="slidenum">
              <a:rPr lang="es-BO" smtClean="0"/>
              <a:t>5</a:t>
            </a:fld>
            <a:endParaRPr lang="es-BO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03089806-E025-49E8-C6D6-E28B68EA6C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2669" y="2956280"/>
            <a:ext cx="5721333" cy="3049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914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C4C716-422C-49A5-FE40-6AF713D0C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BO" dirty="0"/>
              <a:t>Base de datos a utilizar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3FB560-0A1A-5EA7-0EA4-35C996101E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/>
            <a:r>
              <a:rPr lang="es-ES" b="0" i="0" dirty="0">
                <a:solidFill>
                  <a:srgbClr val="333333"/>
                </a:solidFill>
                <a:effectLst/>
                <a:latin typeface="Helvetica Neue"/>
              </a:rPr>
              <a:t>Se empleará la base de datos 2020 de la Corporación </a:t>
            </a:r>
            <a:r>
              <a:rPr lang="es-ES" b="0" i="0" dirty="0" err="1">
                <a:solidFill>
                  <a:srgbClr val="333333"/>
                </a:solidFill>
                <a:effectLst/>
                <a:latin typeface="Helvetica Neue"/>
              </a:rPr>
              <a:t>Latinobarómetro</a:t>
            </a:r>
            <a:r>
              <a:rPr lang="es-ES" b="0" i="0" dirty="0">
                <a:solidFill>
                  <a:srgbClr val="333333"/>
                </a:solidFill>
                <a:effectLst/>
                <a:latin typeface="Helvetica Neue"/>
              </a:rPr>
              <a:t>.</a:t>
            </a:r>
          </a:p>
          <a:p>
            <a:pPr algn="just"/>
            <a:r>
              <a:rPr lang="es-ES" b="0" i="0" dirty="0">
                <a:solidFill>
                  <a:srgbClr val="333333"/>
                </a:solidFill>
                <a:effectLst/>
                <a:latin typeface="Helvetica Neue"/>
              </a:rPr>
              <a:t>La </a:t>
            </a:r>
            <a:r>
              <a:rPr lang="es-ES" b="1" i="0" dirty="0">
                <a:solidFill>
                  <a:srgbClr val="333333"/>
                </a:solidFill>
                <a:effectLst/>
                <a:latin typeface="Helvetica Neue"/>
              </a:rPr>
              <a:t>Corporación </a:t>
            </a:r>
            <a:r>
              <a:rPr lang="es-ES" b="1" i="0" dirty="0" err="1">
                <a:solidFill>
                  <a:srgbClr val="333333"/>
                </a:solidFill>
                <a:effectLst/>
                <a:latin typeface="Helvetica Neue"/>
              </a:rPr>
              <a:t>Latinobarómetro</a:t>
            </a:r>
            <a:r>
              <a:rPr lang="es-ES" b="1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s-ES" b="0" i="0" dirty="0">
                <a:solidFill>
                  <a:srgbClr val="333333"/>
                </a:solidFill>
                <a:effectLst/>
                <a:latin typeface="Helvetica Neue"/>
              </a:rPr>
              <a:t>investiga el desarrollo de la democracia, la economía y la sociedad en su conjunto, usando indicadores de opinión pública que miden actitudes, valores y comportamientos.</a:t>
            </a:r>
          </a:p>
          <a:p>
            <a:pPr algn="just"/>
            <a:r>
              <a:rPr lang="es-ES" b="0" i="0" dirty="0" err="1">
                <a:solidFill>
                  <a:srgbClr val="333333"/>
                </a:solidFill>
                <a:effectLst/>
                <a:latin typeface="Helvetica Neue"/>
              </a:rPr>
              <a:t>Latinobarómetro</a:t>
            </a:r>
            <a:r>
              <a:rPr lang="es-ES" b="0" i="0" dirty="0">
                <a:solidFill>
                  <a:srgbClr val="333333"/>
                </a:solidFill>
                <a:effectLst/>
                <a:latin typeface="Helvetica Neue"/>
              </a:rPr>
              <a:t> es un </a:t>
            </a:r>
            <a:r>
              <a:rPr lang="es-ES" b="1" i="0" dirty="0">
                <a:solidFill>
                  <a:srgbClr val="333333"/>
                </a:solidFill>
                <a:effectLst/>
                <a:latin typeface="Helvetica Neue"/>
              </a:rPr>
              <a:t>estudio de opinión pública </a:t>
            </a:r>
            <a:r>
              <a:rPr lang="es-ES" b="0" i="0" dirty="0">
                <a:solidFill>
                  <a:srgbClr val="333333"/>
                </a:solidFill>
                <a:effectLst/>
                <a:latin typeface="Helvetica Neue"/>
              </a:rPr>
              <a:t>que aplica anualmente alrededor de 20.000 entrevistas en 18 países de América Latina representando a más de 600 millones de habitantes.  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CF03BAB-8A6C-F7E8-6ED1-D8A6BB3C2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2F57-B3F3-4B9C-9BD2-E8B5C7897175}" type="slidenum">
              <a:rPr lang="es-BO" smtClean="0"/>
              <a:t>6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41517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8F0608-9B1C-E4D2-09E1-39E0276EA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BO" dirty="0"/>
              <a:t>Base de datos a utilizar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C6E3AAD-AC69-FDC6-ADA2-A94C129C2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2F57-B3F3-4B9C-9BD2-E8B5C7897175}" type="slidenum">
              <a:rPr lang="es-BO" smtClean="0"/>
              <a:t>7</a:t>
            </a:fld>
            <a:endParaRPr lang="es-BO"/>
          </a:p>
        </p:txBody>
      </p:sp>
      <p:sp>
        <p:nvSpPr>
          <p:cNvPr id="11" name="Marcador de contenido 10">
            <a:extLst>
              <a:ext uri="{FF2B5EF4-FFF2-40B4-BE49-F238E27FC236}">
                <a16:creationId xmlns:a16="http://schemas.microsoft.com/office/drawing/2014/main" id="{6B286579-A07A-5934-5A4B-736048743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38859"/>
            <a:ext cx="8596668" cy="4302503"/>
          </a:xfrm>
        </p:spPr>
        <p:txBody>
          <a:bodyPr/>
          <a:lstStyle/>
          <a:p>
            <a:r>
              <a:rPr lang="es-ES" dirty="0">
                <a:solidFill>
                  <a:srgbClr val="333333"/>
                </a:solidFill>
                <a:latin typeface="Helvetica Neue"/>
              </a:rPr>
              <a:t>Base disponible en: </a:t>
            </a:r>
            <a:r>
              <a:rPr lang="es-ES" dirty="0">
                <a:solidFill>
                  <a:srgbClr val="333333"/>
                </a:solidFill>
                <a:latin typeface="Helvetica Neue"/>
                <a:hlinkClick r:id="rId2"/>
              </a:rPr>
              <a:t>https://docs.google.com/spreadsheets/d/1ABvXPcMlRK3To7RCglDPvaG0KRE2H6Sh/edit?usp=sharing&amp;ouid=110523016416485981736&amp;rtpof=true&amp;sd=true</a:t>
            </a:r>
            <a:endParaRPr lang="es-BO" dirty="0"/>
          </a:p>
          <a:p>
            <a:endParaRPr lang="es-BO" dirty="0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BADB4266-5C82-973F-8D18-65FF53B30E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4074" y="2719798"/>
            <a:ext cx="6906589" cy="3686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198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E31470-0809-0C74-7320-82C0D9CF3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BO" dirty="0"/>
              <a:t>Una mirada a Excel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66C292-C94E-770B-1DF9-77C409DCF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BO" dirty="0"/>
              <a:t>Se empleará un uso intensivo de lo que se conoce como “</a:t>
            </a:r>
            <a:r>
              <a:rPr lang="es-BO" b="1" dirty="0"/>
              <a:t>tablas dinámicas</a:t>
            </a:r>
            <a:r>
              <a:rPr lang="es-BO" dirty="0"/>
              <a:t>”, para ello es importante seleccionar todo el conjunto de datos e ir a las siguientes pestañas:</a:t>
            </a:r>
          </a:p>
          <a:p>
            <a:pPr algn="just"/>
            <a:endParaRPr lang="es-BO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3BFB418-6153-9E51-6558-7AE5402DE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2F57-B3F3-4B9C-9BD2-E8B5C7897175}" type="slidenum">
              <a:rPr lang="es-BO" smtClean="0"/>
              <a:t>8</a:t>
            </a:fld>
            <a:endParaRPr lang="es-BO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5B61B336-0AFF-A6D9-1A28-31DE1BE1C5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828" y="3429000"/>
            <a:ext cx="3537679" cy="2566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450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5B38F7-C383-8771-9E35-C5DCC7240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BO" dirty="0"/>
              <a:t>Tablas dinámicas en Excel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BBFA83-A7F2-0F54-E3E9-ADD5FDF18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23869"/>
            <a:ext cx="8596668" cy="4317493"/>
          </a:xfrm>
        </p:spPr>
        <p:txBody>
          <a:bodyPr/>
          <a:lstStyle/>
          <a:p>
            <a:r>
              <a:rPr lang="es-BO" dirty="0"/>
              <a:t>Vista general al momento de crear una tabla dinámica</a:t>
            </a:r>
          </a:p>
          <a:p>
            <a:endParaRPr lang="es-BO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1171E8E-5998-8AA8-43D6-1E9ED701A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2F57-B3F3-4B9C-9BD2-E8B5C7897175}" type="slidenum">
              <a:rPr lang="es-BO" smtClean="0"/>
              <a:t>9</a:t>
            </a:fld>
            <a:endParaRPr lang="es-BO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C53BF97D-87E5-F3C6-0751-6D4553643F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697" y="2465665"/>
            <a:ext cx="7709941" cy="4100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4920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Rojo naranja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427</TotalTime>
  <Words>429</Words>
  <Application>Microsoft Office PowerPoint</Application>
  <PresentationFormat>Panorámica</PresentationFormat>
  <Paragraphs>46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9" baseType="lpstr">
      <vt:lpstr>Arial</vt:lpstr>
      <vt:lpstr>avenir-light</vt:lpstr>
      <vt:lpstr>Calibri</vt:lpstr>
      <vt:lpstr>Helvetica Neue</vt:lpstr>
      <vt:lpstr>Trebuchet MS</vt:lpstr>
      <vt:lpstr>Wingdings</vt:lpstr>
      <vt:lpstr>Wingdings 3</vt:lpstr>
      <vt:lpstr>Faceta</vt:lpstr>
      <vt:lpstr>VISUALIZACIÓN BÁSICA DE DATOS Creación de un dashboard en Excel</vt:lpstr>
      <vt:lpstr>Visualización de datos</vt:lpstr>
      <vt:lpstr>¿Qué es un dashboard?</vt:lpstr>
      <vt:lpstr>¿Qué es lo que haremos?</vt:lpstr>
      <vt:lpstr>¿Qué hojas son necesarias para la creación de un dashboard en Excel?</vt:lpstr>
      <vt:lpstr>Base de datos a utilizar</vt:lpstr>
      <vt:lpstr>Base de datos a utilizar</vt:lpstr>
      <vt:lpstr>Una mirada a Excel</vt:lpstr>
      <vt:lpstr>Tablas dinámicas en Excel</vt:lpstr>
      <vt:lpstr>Generación del dashboard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VISUALIZACIÓN DE DATOS CON EXCEL Creación de un dashboard</dc:title>
  <dc:creator>Lucila Aguilar</dc:creator>
  <cp:lastModifiedBy>Lucila Aguilar</cp:lastModifiedBy>
  <cp:revision>19</cp:revision>
  <dcterms:created xsi:type="dcterms:W3CDTF">2022-05-23T20:23:26Z</dcterms:created>
  <dcterms:modified xsi:type="dcterms:W3CDTF">2022-05-25T16:17:14Z</dcterms:modified>
</cp:coreProperties>
</file>